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C2E6A-5C47-4488-BA79-CB497EC045A8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A4177-D24E-4C4D-A8E0-FC6D8EB0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6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9DC5147-2BCE-4D88-913D-92E28E68DAC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E937844-4356-4E1B-9303-B625C0E97A5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87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 smtClean="0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5147-2BCE-4D88-913D-92E28E68DAC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37844-4356-4E1B-9303-B625C0E97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2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5147-2BCE-4D88-913D-92E28E68DAC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37844-4356-4E1B-9303-B625C0E97A5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338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5147-2BCE-4D88-913D-92E28E68DAC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37844-4356-4E1B-9303-B625C0E97A5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6051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5147-2BCE-4D88-913D-92E28E68DAC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37844-4356-4E1B-9303-B625C0E97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02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 cit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5147-2BCE-4D88-913D-92E28E68DAC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37844-4356-4E1B-9303-B625C0E97A5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941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ili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5147-2BCE-4D88-913D-92E28E68DAC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37844-4356-4E1B-9303-B625C0E97A5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955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5147-2BCE-4D88-913D-92E28E68DAC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37844-4356-4E1B-9303-B625C0E97A5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412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5147-2BCE-4D88-913D-92E28E68DAC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37844-4356-4E1B-9303-B625C0E97A5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2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5147-2BCE-4D88-913D-92E28E68DAC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37844-4356-4E1B-9303-B625C0E97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33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5147-2BCE-4D88-913D-92E28E68DAC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37844-4356-4E1B-9303-B625C0E97A5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93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5147-2BCE-4D88-913D-92E28E68DAC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37844-4356-4E1B-9303-B625C0E97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2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5147-2BCE-4D88-913D-92E28E68DAC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37844-4356-4E1B-9303-B625C0E97A57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21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5147-2BCE-4D88-913D-92E28E68DAC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37844-4356-4E1B-9303-B625C0E97A5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471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5147-2BCE-4D88-913D-92E28E68DAC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37844-4356-4E1B-9303-B625C0E97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8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5147-2BCE-4D88-913D-92E28E68DAC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37844-4356-4E1B-9303-B625C0E97A5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533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 smtClean="0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5147-2BCE-4D88-913D-92E28E68DAC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37844-4356-4E1B-9303-B625C0E97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9DC5147-2BCE-4D88-913D-92E28E68DAC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937844-4356-4E1B-9303-B625C0E97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6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7.png"/><Relationship Id="rId4" Type="http://schemas.openxmlformats.org/officeDocument/2006/relationships/hyperlink" Target="https://ieeexplore.ieee.org/document/974406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smtClean="0"/>
              <a:t>UZOP - projekt</a:t>
            </a:r>
            <a:endParaRPr lang="en-US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tx1"/>
                </a:solidFill>
              </a:rPr>
              <a:t>A </a:t>
            </a:r>
            <a:r>
              <a:rPr lang="hr-HR" dirty="0" err="1" smtClean="0">
                <a:solidFill>
                  <a:schemeClr val="tx1"/>
                </a:solidFill>
              </a:rPr>
              <a:t>Wearable</a:t>
            </a:r>
            <a:r>
              <a:rPr lang="hr-HR" dirty="0" smtClean="0">
                <a:solidFill>
                  <a:schemeClr val="tx1"/>
                </a:solidFill>
              </a:rPr>
              <a:t> </a:t>
            </a:r>
            <a:r>
              <a:rPr lang="hr-HR" dirty="0" err="1" smtClean="0">
                <a:solidFill>
                  <a:schemeClr val="tx1"/>
                </a:solidFill>
              </a:rPr>
              <a:t>Exam</a:t>
            </a:r>
            <a:r>
              <a:rPr lang="hr-HR" dirty="0" smtClean="0">
                <a:solidFill>
                  <a:schemeClr val="tx1"/>
                </a:solidFill>
              </a:rPr>
              <a:t> </a:t>
            </a:r>
            <a:r>
              <a:rPr lang="hr-HR" dirty="0" err="1" smtClean="0">
                <a:solidFill>
                  <a:schemeClr val="tx1"/>
                </a:solidFill>
              </a:rPr>
              <a:t>Stress</a:t>
            </a:r>
            <a:r>
              <a:rPr lang="hr-HR" dirty="0" smtClean="0">
                <a:solidFill>
                  <a:schemeClr val="tx1"/>
                </a:solidFill>
              </a:rPr>
              <a:t> </a:t>
            </a:r>
            <a:r>
              <a:rPr lang="hr-HR" dirty="0" err="1" smtClean="0">
                <a:solidFill>
                  <a:schemeClr val="tx1"/>
                </a:solidFill>
              </a:rPr>
              <a:t>Dataset</a:t>
            </a:r>
            <a:r>
              <a:rPr lang="hr-HR" dirty="0" smtClean="0">
                <a:solidFill>
                  <a:schemeClr val="tx1"/>
                </a:solidFill>
              </a:rPr>
              <a:t> for </a:t>
            </a:r>
            <a:r>
              <a:rPr lang="hr-HR" dirty="0" err="1" smtClean="0">
                <a:solidFill>
                  <a:schemeClr val="tx1"/>
                </a:solidFill>
              </a:rPr>
              <a:t>Predicting</a:t>
            </a:r>
            <a:r>
              <a:rPr lang="hr-HR" dirty="0" smtClean="0">
                <a:solidFill>
                  <a:schemeClr val="tx1"/>
                </a:solidFill>
              </a:rPr>
              <a:t> </a:t>
            </a:r>
            <a:r>
              <a:rPr lang="hr-HR" dirty="0" err="1" smtClean="0">
                <a:solidFill>
                  <a:schemeClr val="tx1"/>
                </a:solidFill>
              </a:rPr>
              <a:t>Grades</a:t>
            </a:r>
            <a:r>
              <a:rPr lang="hr-HR" dirty="0" smtClean="0">
                <a:solidFill>
                  <a:schemeClr val="tx1"/>
                </a:solidFill>
              </a:rPr>
              <a:t> </a:t>
            </a:r>
            <a:r>
              <a:rPr lang="hr-HR" dirty="0" err="1" smtClean="0">
                <a:solidFill>
                  <a:schemeClr val="tx1"/>
                </a:solidFill>
              </a:rPr>
              <a:t>using</a:t>
            </a:r>
            <a:r>
              <a:rPr lang="hr-HR" dirty="0" smtClean="0">
                <a:solidFill>
                  <a:schemeClr val="tx1"/>
                </a:solidFill>
              </a:rPr>
              <a:t> </a:t>
            </a:r>
            <a:r>
              <a:rPr lang="hr-HR" dirty="0" err="1" smtClean="0">
                <a:solidFill>
                  <a:schemeClr val="tx1"/>
                </a:solidFill>
              </a:rPr>
              <a:t>Physiological</a:t>
            </a:r>
            <a:r>
              <a:rPr lang="hr-HR" dirty="0" smtClean="0">
                <a:solidFill>
                  <a:schemeClr val="tx1"/>
                </a:solidFill>
              </a:rPr>
              <a:t> </a:t>
            </a:r>
            <a:r>
              <a:rPr lang="hr-HR" dirty="0" err="1" smtClean="0">
                <a:solidFill>
                  <a:schemeClr val="tx1"/>
                </a:solidFill>
              </a:rPr>
              <a:t>Signals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kstniOkvir 11"/>
          <p:cNvSpPr txBox="1"/>
          <p:nvPr/>
        </p:nvSpPr>
        <p:spPr>
          <a:xfrm>
            <a:off x="4972595" y="4978399"/>
            <a:ext cx="498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/>
              <a:t>Izradili: Matej </a:t>
            </a:r>
            <a:r>
              <a:rPr lang="hr-HR" dirty="0" err="1" smtClean="0"/>
              <a:t>Lopotar</a:t>
            </a:r>
            <a:r>
              <a:rPr lang="hr-HR" dirty="0" smtClean="0"/>
              <a:t>, </a:t>
            </a:r>
            <a:r>
              <a:rPr lang="hr-HR" dirty="0" err="1" smtClean="0"/>
              <a:t>Fran</a:t>
            </a:r>
            <a:r>
              <a:rPr lang="hr-HR" dirty="0" smtClean="0"/>
              <a:t> </a:t>
            </a:r>
            <a:r>
              <a:rPr lang="hr-HR" dirty="0" err="1" smtClean="0"/>
              <a:t>Mička</a:t>
            </a:r>
            <a:r>
              <a:rPr lang="hr-HR" dirty="0" smtClean="0"/>
              <a:t>, Jakov Samardžija</a:t>
            </a:r>
            <a:endParaRPr lang="en-US" dirty="0"/>
          </a:p>
        </p:txBody>
      </p:sp>
      <p:pic>
        <p:nvPicPr>
          <p:cNvPr id="16" name="Audiozapis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2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30"/>
    </mc:Choice>
    <mc:Fallback>
      <p:transition spd="slow" advTm="14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Naša poboljšanja - </a:t>
            </a:r>
            <a:r>
              <a:rPr lang="hr-HR" dirty="0" err="1" smtClean="0"/>
              <a:t>kNN</a:t>
            </a:r>
            <a:endParaRPr lang="en-US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HR,  HR + EDA (</a:t>
            </a:r>
            <a:r>
              <a:rPr lang="hr-HR" dirty="0" err="1" smtClean="0"/>
              <a:t>heart</a:t>
            </a:r>
            <a:r>
              <a:rPr lang="hr-HR" dirty="0" smtClean="0"/>
              <a:t> rate, </a:t>
            </a:r>
            <a:r>
              <a:rPr lang="hr-HR" dirty="0" err="1" smtClean="0"/>
              <a:t>electrodermal</a:t>
            </a:r>
            <a:r>
              <a:rPr lang="hr-HR" dirty="0" smtClean="0"/>
              <a:t> </a:t>
            </a:r>
            <a:r>
              <a:rPr lang="hr-HR" dirty="0" err="1" smtClean="0"/>
              <a:t>activity</a:t>
            </a:r>
            <a:r>
              <a:rPr lang="hr-HR" dirty="0" smtClean="0"/>
              <a:t>)</a:t>
            </a:r>
          </a:p>
          <a:p>
            <a:endParaRPr lang="en-US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165" y="3059020"/>
            <a:ext cx="2105841" cy="1845943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165" y="4894780"/>
            <a:ext cx="2105841" cy="948017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966" y="3059020"/>
            <a:ext cx="2360430" cy="1912416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1966" y="4971436"/>
            <a:ext cx="2360430" cy="863733"/>
          </a:xfrm>
          <a:prstGeom prst="rect">
            <a:avLst/>
          </a:prstGeom>
        </p:spPr>
      </p:pic>
      <p:pic>
        <p:nvPicPr>
          <p:cNvPr id="9" name="Audiozapis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78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03"/>
    </mc:Choice>
    <mc:Fallback>
      <p:transition spd="slow" advTm="25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Naša poboljšanja - SVM</a:t>
            </a:r>
            <a:endParaRPr lang="en-US" dirty="0"/>
          </a:p>
        </p:txBody>
      </p:sp>
      <p:pic>
        <p:nvPicPr>
          <p:cNvPr id="8" name="Rezervirano mjesto sadržaja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58155" y="2429920"/>
            <a:ext cx="2328804" cy="2464298"/>
          </a:xfrm>
          <a:prstGeom prst="rect">
            <a:avLst/>
          </a:prstGeom>
        </p:spPr>
      </p:pic>
      <p:pic>
        <p:nvPicPr>
          <p:cNvPr id="9" name="Slika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155" y="4894218"/>
            <a:ext cx="2328804" cy="1291685"/>
          </a:xfrm>
          <a:prstGeom prst="rect">
            <a:avLst/>
          </a:prstGeom>
        </p:spPr>
      </p:pic>
      <p:pic>
        <p:nvPicPr>
          <p:cNvPr id="10" name="Slika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793" y="2429920"/>
            <a:ext cx="2487393" cy="2002743"/>
          </a:xfrm>
          <a:prstGeom prst="rect">
            <a:avLst/>
          </a:prstGeom>
        </p:spPr>
      </p:pic>
      <p:pic>
        <p:nvPicPr>
          <p:cNvPr id="11" name="Slika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3793" y="4432663"/>
            <a:ext cx="2487393" cy="1069421"/>
          </a:xfrm>
          <a:prstGeom prst="rect">
            <a:avLst/>
          </a:prstGeom>
        </p:spPr>
      </p:pic>
      <p:pic>
        <p:nvPicPr>
          <p:cNvPr id="13" name="Audiozapis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52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07"/>
    </mc:Choice>
    <mc:Fallback>
      <p:transition spd="slow" advTm="24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Zaključci</a:t>
            </a:r>
            <a:endParaRPr lang="en-US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21354"/>
          </a:xfrm>
        </p:spPr>
        <p:txBody>
          <a:bodyPr/>
          <a:lstStyle/>
          <a:p>
            <a:r>
              <a:rPr lang="hr-HR" dirty="0" smtClean="0"/>
              <a:t>U nekim slučajevima dodatne značajke doprinose točnosti klasifikacije</a:t>
            </a:r>
          </a:p>
          <a:p>
            <a:r>
              <a:rPr lang="hr-HR" dirty="0" smtClean="0"/>
              <a:t>Neznatna razlika u klasifikaciji kod podataka sa 9 (HR) i s 18 značajki (HR + EDA)</a:t>
            </a:r>
            <a:endParaRPr lang="en-US" dirty="0"/>
          </a:p>
        </p:txBody>
      </p:sp>
      <p:pic>
        <p:nvPicPr>
          <p:cNvPr id="5" name="Audiozapis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1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73"/>
    </mc:Choice>
    <mc:Fallback>
      <p:transition spd="slow" advTm="26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Literatura</a:t>
            </a:r>
            <a:endParaRPr lang="en-US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21354"/>
          </a:xfrm>
        </p:spPr>
        <p:txBody>
          <a:bodyPr/>
          <a:lstStyle/>
          <a:p>
            <a:r>
              <a:rPr lang="hr-HR" dirty="0" smtClean="0"/>
              <a:t>Poveznica na članak: </a:t>
            </a:r>
            <a:r>
              <a:rPr lang="en-US" dirty="0">
                <a:hlinkClick r:id="rId4" tooltip="https://ieeexplore.ieee.org/document/9744065"/>
              </a:rPr>
              <a:t>https://ieeexplore.ieee.org/document/9744065</a:t>
            </a:r>
            <a:endParaRPr lang="en-US" dirty="0"/>
          </a:p>
        </p:txBody>
      </p:sp>
      <p:pic>
        <p:nvPicPr>
          <p:cNvPr id="5" name="Audiozapis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66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4"/>
    </mc:Choice>
    <mc:Fallback>
      <p:transition spd="slow" advTm="11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Članak</a:t>
            </a:r>
            <a:endParaRPr lang="en-US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Istraživanje stresa – izazov</a:t>
            </a:r>
          </a:p>
          <a:p>
            <a:r>
              <a:rPr lang="hr-HR" dirty="0" smtClean="0"/>
              <a:t>Cilj znanstvenog rada: </a:t>
            </a:r>
          </a:p>
          <a:p>
            <a:pPr lvl="1"/>
            <a:r>
              <a:rPr lang="hr-HR" dirty="0" smtClean="0"/>
              <a:t>skup podataka s određenim fiziološkim signalima</a:t>
            </a:r>
          </a:p>
          <a:p>
            <a:pPr lvl="1"/>
            <a:r>
              <a:rPr lang="hr-HR" dirty="0" smtClean="0"/>
              <a:t>Predikcija ljudskih performansi</a:t>
            </a:r>
          </a:p>
          <a:p>
            <a:endParaRPr lang="en-US" dirty="0"/>
          </a:p>
        </p:txBody>
      </p:sp>
      <p:pic>
        <p:nvPicPr>
          <p:cNvPr id="6" name="Audiozapis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11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65"/>
    </mc:Choice>
    <mc:Fallback>
      <p:transition spd="slow" advTm="12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Metodologija članka</a:t>
            </a:r>
            <a:endParaRPr lang="en-US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10 studenata – </a:t>
            </a:r>
            <a:r>
              <a:rPr lang="hr-HR" dirty="0" err="1" smtClean="0"/>
              <a:t>Empatica</a:t>
            </a:r>
            <a:r>
              <a:rPr lang="hr-HR" dirty="0" smtClean="0"/>
              <a:t> ručni uređaj</a:t>
            </a:r>
          </a:p>
          <a:p>
            <a:r>
              <a:rPr lang="hr-HR" dirty="0" smtClean="0"/>
              <a:t>Mjerenje više signala:</a:t>
            </a:r>
          </a:p>
          <a:p>
            <a:pPr lvl="1"/>
            <a:r>
              <a:rPr lang="hr-HR" dirty="0" smtClean="0"/>
              <a:t>Vodljivost kože</a:t>
            </a:r>
          </a:p>
          <a:p>
            <a:pPr lvl="1"/>
            <a:r>
              <a:rPr lang="hr-HR" dirty="0" smtClean="0"/>
              <a:t>Temperatura kože</a:t>
            </a:r>
          </a:p>
          <a:p>
            <a:pPr lvl="1"/>
            <a:r>
              <a:rPr lang="hr-HR" dirty="0" smtClean="0"/>
              <a:t>Srčana frekvencija</a:t>
            </a:r>
          </a:p>
          <a:p>
            <a:pPr lvl="1"/>
            <a:r>
              <a:rPr lang="hr-HR" dirty="0" smtClean="0"/>
              <a:t>Akceleracija ruke u 3D prostoru</a:t>
            </a:r>
          </a:p>
          <a:p>
            <a:pPr lvl="1"/>
            <a:r>
              <a:rPr lang="hr-HR" dirty="0" smtClean="0"/>
              <a:t>…</a:t>
            </a:r>
            <a:endParaRPr lang="en-US" dirty="0"/>
          </a:p>
        </p:txBody>
      </p:sp>
      <p:pic>
        <p:nvPicPr>
          <p:cNvPr id="6" name="Audiozapis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47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17"/>
    </mc:Choice>
    <mc:Fallback>
      <p:transition spd="slow" advTm="21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968588"/>
          </a:xfrm>
        </p:spPr>
        <p:txBody>
          <a:bodyPr/>
          <a:lstStyle/>
          <a:p>
            <a:r>
              <a:rPr lang="hr-HR" dirty="0" smtClean="0"/>
              <a:t>Vodljivost kože</a:t>
            </a:r>
            <a:endParaRPr lang="en-US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304" y="1950721"/>
            <a:ext cx="4813391" cy="4122510"/>
          </a:xfrm>
          <a:prstGeom prst="rect">
            <a:avLst/>
          </a:prstGeom>
        </p:spPr>
      </p:pic>
      <p:pic>
        <p:nvPicPr>
          <p:cNvPr id="5" name="Audiozapis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14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50"/>
    </mc:Choice>
    <mc:Fallback>
      <p:transition spd="slow" advTm="13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Filtracija signala vodljivosti kože</a:t>
            </a:r>
            <a:endParaRPr lang="en-US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Dobivanje kvalitetne linije trenda za vodljivost </a:t>
            </a:r>
            <a:r>
              <a:rPr lang="hr-HR" dirty="0" smtClean="0"/>
              <a:t>kože</a:t>
            </a:r>
          </a:p>
          <a:p>
            <a:r>
              <a:rPr lang="hr-HR" dirty="0" err="1" smtClean="0"/>
              <a:t>Niskopropusni</a:t>
            </a:r>
            <a:r>
              <a:rPr lang="hr-HR" dirty="0" smtClean="0"/>
              <a:t> FIR filtar</a:t>
            </a:r>
          </a:p>
          <a:p>
            <a:r>
              <a:rPr lang="hr-HR" dirty="0" smtClean="0"/>
              <a:t>Prisutnost šuma – granične frekvencije</a:t>
            </a:r>
            <a:endParaRPr lang="en-US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797" y="3529556"/>
            <a:ext cx="4114800" cy="2428875"/>
          </a:xfrm>
          <a:prstGeom prst="rect">
            <a:avLst/>
          </a:prstGeom>
        </p:spPr>
      </p:pic>
      <p:pic>
        <p:nvPicPr>
          <p:cNvPr id="6" name="Audiozapis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81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30"/>
    </mc:Choice>
    <mc:Fallback>
      <p:transition spd="slow" advTm="16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Ekstrakcija značajki</a:t>
            </a:r>
            <a:endParaRPr lang="en-US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Uzorkovanje – </a:t>
            </a:r>
            <a:r>
              <a:rPr lang="hr-HR" dirty="0" err="1" smtClean="0"/>
              <a:t>posmačni</a:t>
            </a:r>
            <a:r>
              <a:rPr lang="hr-HR" dirty="0" smtClean="0"/>
              <a:t> prozor</a:t>
            </a:r>
          </a:p>
          <a:p>
            <a:r>
              <a:rPr lang="hr-HR" dirty="0" smtClean="0"/>
              <a:t>Segmenti s početka, sredine i kraja podataka</a:t>
            </a:r>
          </a:p>
          <a:p>
            <a:r>
              <a:rPr lang="hr-HR" dirty="0" smtClean="0"/>
              <a:t>Razlike u podacima među studentima – značajka</a:t>
            </a:r>
          </a:p>
          <a:p>
            <a:r>
              <a:rPr lang="hr-HR" dirty="0" smtClean="0"/>
              <a:t>Praćenje promjena u trendu:</a:t>
            </a:r>
          </a:p>
          <a:p>
            <a:r>
              <a:rPr lang="hr-HR" dirty="0" smtClean="0"/>
              <a:t>Ukupno 9 značajki</a:t>
            </a:r>
          </a:p>
          <a:p>
            <a:r>
              <a:rPr lang="hr-HR" dirty="0" smtClean="0"/>
              <a:t>Klasifikacija: visoka (&gt;= 80%) ili niska (&lt;80%) ocjena   </a:t>
            </a:r>
            <a:r>
              <a:rPr lang="hr-H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864" y="3639775"/>
            <a:ext cx="2476500" cy="466725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417" y="4106500"/>
            <a:ext cx="2352675" cy="476250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2162" y="4722866"/>
            <a:ext cx="4762500" cy="304800"/>
          </a:xfrm>
          <a:prstGeom prst="rect">
            <a:avLst/>
          </a:prstGeom>
        </p:spPr>
      </p:pic>
      <p:pic>
        <p:nvPicPr>
          <p:cNvPr id="9" name="Audiozapis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38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79"/>
    </mc:Choice>
    <mc:Fallback>
      <p:transition spd="slow" advTm="52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Klasifikacija i rezultati</a:t>
            </a:r>
            <a:endParaRPr lang="en-US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10-erostruka unakrsna validacija – </a:t>
            </a:r>
            <a:r>
              <a:rPr lang="hr-HR" dirty="0" err="1" smtClean="0"/>
              <a:t>spriječavanje</a:t>
            </a:r>
            <a:r>
              <a:rPr lang="hr-HR" dirty="0"/>
              <a:t> </a:t>
            </a:r>
            <a:r>
              <a:rPr lang="hr-HR" dirty="0" err="1" smtClean="0"/>
              <a:t>prenaučenosti</a:t>
            </a:r>
            <a:endParaRPr lang="hr-HR" dirty="0" smtClean="0"/>
          </a:p>
          <a:p>
            <a:endParaRPr lang="en-US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591" y="3044237"/>
            <a:ext cx="4185192" cy="3102564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080" y="3655423"/>
            <a:ext cx="4369389" cy="1506145"/>
          </a:xfrm>
          <a:prstGeom prst="rect">
            <a:avLst/>
          </a:prstGeom>
        </p:spPr>
      </p:pic>
      <p:pic>
        <p:nvPicPr>
          <p:cNvPr id="8" name="Audiozapis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53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73"/>
    </mc:Choice>
    <mc:Fallback>
      <p:transition spd="slow" advTm="14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Zaključci članka</a:t>
            </a:r>
            <a:endParaRPr lang="en-US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Postojanje veze između vodljivosti kože i uspjeha na ispitu?</a:t>
            </a:r>
          </a:p>
          <a:p>
            <a:r>
              <a:rPr lang="hr-HR" dirty="0" smtClean="0"/>
              <a:t>Ručni uređaji – izazov u znanosti</a:t>
            </a:r>
          </a:p>
          <a:p>
            <a:r>
              <a:rPr lang="hr-HR" dirty="0" smtClean="0"/>
              <a:t>Povećanje skupa podataka</a:t>
            </a:r>
            <a:endParaRPr lang="en-US" dirty="0"/>
          </a:p>
        </p:txBody>
      </p:sp>
      <p:pic>
        <p:nvPicPr>
          <p:cNvPr id="7" name="Audiozapis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55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09"/>
    </mc:Choice>
    <mc:Fallback>
      <p:transition spd="slow" advTm="14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Naša poboljšanja</a:t>
            </a:r>
            <a:endParaRPr lang="en-US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Korištenje drugih signala – srčana frekvencija i kombinacija s vodljivosti kože</a:t>
            </a:r>
          </a:p>
          <a:p>
            <a:r>
              <a:rPr lang="hr-HR" dirty="0" smtClean="0"/>
              <a:t>Sličan postupak ekstrakcije značajki kao i u članku</a:t>
            </a:r>
          </a:p>
          <a:p>
            <a:r>
              <a:rPr lang="hr-HR" dirty="0" smtClean="0"/>
              <a:t>Korišten algoritmi iz članka (</a:t>
            </a:r>
            <a:r>
              <a:rPr lang="hr-HR" dirty="0" err="1" smtClean="0"/>
              <a:t>kNN</a:t>
            </a:r>
            <a:r>
              <a:rPr lang="hr-HR" dirty="0" smtClean="0"/>
              <a:t>, SVM)</a:t>
            </a:r>
            <a:endParaRPr lang="en-US" dirty="0"/>
          </a:p>
        </p:txBody>
      </p:sp>
      <p:pic>
        <p:nvPicPr>
          <p:cNvPr id="5" name="Audiozapis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2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86"/>
    </mc:Choice>
    <mc:Fallback>
      <p:transition spd="slow" advTm="17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ski">
  <a:themeElements>
    <a:clrScheme name="Organski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ski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ski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210</TotalTime>
  <Words>245</Words>
  <Application>Microsoft Office PowerPoint</Application>
  <PresentationFormat>Široki zaslon</PresentationFormat>
  <Paragraphs>46</Paragraphs>
  <Slides>13</Slides>
  <Notes>0</Notes>
  <HiddenSlides>0</HiddenSlides>
  <MMClips>13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13</vt:i4>
      </vt:variant>
    </vt:vector>
  </HeadingPairs>
  <TitlesOfParts>
    <vt:vector size="18" baseType="lpstr">
      <vt:lpstr>Arial</vt:lpstr>
      <vt:lpstr>Calibri</vt:lpstr>
      <vt:lpstr>Garamond</vt:lpstr>
      <vt:lpstr>Times New Roman</vt:lpstr>
      <vt:lpstr>Organski</vt:lpstr>
      <vt:lpstr>UZOP - projekt</vt:lpstr>
      <vt:lpstr>Članak</vt:lpstr>
      <vt:lpstr>Metodologija članka</vt:lpstr>
      <vt:lpstr>Vodljivost kože</vt:lpstr>
      <vt:lpstr>Filtracija signala vodljivosti kože</vt:lpstr>
      <vt:lpstr>Ekstrakcija značajki</vt:lpstr>
      <vt:lpstr>Klasifikacija i rezultati</vt:lpstr>
      <vt:lpstr>Zaključci članka</vt:lpstr>
      <vt:lpstr>Naša poboljšanja</vt:lpstr>
      <vt:lpstr>Naša poboljšanja - kNN</vt:lpstr>
      <vt:lpstr>Naša poboljšanja - SVM</vt:lpstr>
      <vt:lpstr>Zaključci</vt:lpstr>
      <vt:lpstr>Literatura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asfad</dc:title>
  <dc:creator>Jakov Samardzija</dc:creator>
  <cp:lastModifiedBy>Jakov Samardzija</cp:lastModifiedBy>
  <cp:revision>25</cp:revision>
  <dcterms:created xsi:type="dcterms:W3CDTF">2023-01-13T19:25:19Z</dcterms:created>
  <dcterms:modified xsi:type="dcterms:W3CDTF">2023-01-13T22:56:03Z</dcterms:modified>
</cp:coreProperties>
</file>